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349" r:id="rId3"/>
    <p:sldId id="356" r:id="rId4"/>
    <p:sldId id="357" r:id="rId5"/>
    <p:sldId id="358" r:id="rId6"/>
    <p:sldId id="359" r:id="rId7"/>
    <p:sldId id="360" r:id="rId8"/>
    <p:sldId id="364" r:id="rId9"/>
    <p:sldId id="365" r:id="rId10"/>
    <p:sldId id="363" r:id="rId11"/>
    <p:sldId id="368" r:id="rId12"/>
    <p:sldId id="366" r:id="rId13"/>
    <p:sldId id="3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5232" autoAdjust="0"/>
  </p:normalViewPr>
  <p:slideViewPr>
    <p:cSldViewPr>
      <p:cViewPr varScale="1">
        <p:scale>
          <a:sx n="68" d="100"/>
          <a:sy n="68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502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18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56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61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99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2280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19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38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60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96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7AA8851-A511-4E2B-BBAD-FE6D3DD7F6E7}" type="datetimeFigureOut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01/03/2023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4841098-207C-45C8-A336-9A2E42F502CC}" type="slidenum">
              <a:rPr lang="en-GB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8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16" y="4267200"/>
            <a:ext cx="7772400" cy="685801"/>
          </a:xfrm>
        </p:spPr>
        <p:txBody>
          <a:bodyPr/>
          <a:lstStyle/>
          <a:p>
            <a:pPr algn="l"/>
            <a:r>
              <a:rPr lang="x-none" sz="3600" b="1" dirty="0"/>
              <a:t>Predmet: </a:t>
            </a:r>
            <a:r>
              <a:rPr lang="en-GB" sz="3600" dirty="0" err="1"/>
              <a:t>Tehni</a:t>
            </a:r>
            <a:r>
              <a:rPr lang="x-none" sz="3600" dirty="0"/>
              <a:t>čki materijali</a:t>
            </a:r>
            <a:br>
              <a:rPr lang="x-none" sz="3600" dirty="0"/>
            </a:br>
            <a:r>
              <a:rPr lang="en-US" sz="3600" b="1" dirty="0" err="1"/>
              <a:t>Vezbe</a:t>
            </a:r>
            <a:r>
              <a:rPr lang="en-US" sz="3600" b="1" dirty="0"/>
              <a:t> 1</a:t>
            </a:r>
            <a:r>
              <a:rPr lang="x-none" sz="3600" b="1" dirty="0"/>
              <a:t>: </a:t>
            </a:r>
            <a:r>
              <a:rPr lang="en-US" sz="3600" dirty="0" err="1">
                <a:effectLst/>
              </a:rPr>
              <a:t>Dimenziona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analiza</a:t>
            </a:r>
            <a:br>
              <a:rPr lang="x-none" sz="3600" dirty="0"/>
            </a:br>
            <a:br>
              <a:rPr lang="x-none" sz="3600" dirty="0"/>
            </a:br>
            <a:br>
              <a:rPr lang="x-none" sz="3600" dirty="0"/>
            </a:br>
            <a:r>
              <a:rPr lang="x-none" sz="3200" b="1" dirty="0"/>
              <a:t>Profesor:</a:t>
            </a:r>
            <a:r>
              <a:rPr lang="x-none" sz="3200" dirty="0"/>
              <a:t>  Milan Protić</a:t>
            </a:r>
            <a:br>
              <a:rPr lang="en-GB" sz="3200" dirty="0"/>
            </a:br>
            <a:r>
              <a:rPr lang="x-none" sz="3200" b="1" dirty="0"/>
              <a:t>Asistent:  </a:t>
            </a:r>
            <a:r>
              <a:rPr lang="x-none" sz="3200" dirty="0"/>
              <a:t>Milena </a:t>
            </a:r>
            <a:r>
              <a:rPr lang="sr-Latn-RS" sz="3200" dirty="0"/>
              <a:t>Mančić</a:t>
            </a:r>
            <a:br>
              <a:rPr lang="sr-Latn-RS" sz="3200" dirty="0"/>
            </a:br>
            <a:r>
              <a:rPr lang="sr-Latn-RS" sz="3200" dirty="0"/>
              <a:t>                  Miljan Cvetković</a:t>
            </a:r>
            <a:endParaRPr lang="en-GB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05183"/>
            <a:ext cx="122413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4563" y="340197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2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Univerzitet u Nišu</a:t>
            </a:r>
          </a:p>
          <a:p>
            <a:r>
              <a:rPr lang="x-none" sz="2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Fakultet zaštite na radu u Nišu</a:t>
            </a:r>
            <a:endParaRPr lang="en-GB" sz="2800" dirty="0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11191" y="5638800"/>
            <a:ext cx="6400800" cy="616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182880" algn="l">
              <a:spcBef>
                <a:spcPct val="0"/>
              </a:spcBef>
            </a:pPr>
            <a:r>
              <a:rPr lang="en-GB" sz="2800" b="1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Ni</a:t>
            </a:r>
            <a:r>
              <a:rPr lang="x-none" sz="2800" b="1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š, 20</a:t>
            </a:r>
            <a:r>
              <a:rPr lang="sr-Latn-RS" sz="2800" b="1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23</a:t>
            </a:r>
            <a:endParaRPr lang="en-GB" sz="2800" b="1" dirty="0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397927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04800"/>
          <a:ext cx="6096000" cy="633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Prefiks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Simbol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Veličina prefiksa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eksa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10</a:t>
                      </a:r>
                      <a:r>
                        <a:rPr lang="sr-Latn-CS" baseline="30000" dirty="0"/>
                        <a:t>18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peta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sr-Latn-CS" baseline="30000" dirty="0"/>
                        <a:t>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r>
                        <a:rPr lang="en-US" dirty="0" err="1"/>
                        <a:t>tera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sr-Latn-CS" baseline="30000" dirty="0"/>
                        <a:t>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giga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sr-Latn-CS" baseline="30000" dirty="0"/>
                        <a:t>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sr-Latn-CS" baseline="30000" dirty="0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kilo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sr-Latn-CS" baseline="30000" dirty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hekta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sr-Latn-CS" baseline="30000" dirty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sr-Latn-CS" baseline="30000" dirty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deci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en-US" baseline="30000" dirty="0"/>
                        <a:t>-1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centi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en-US" baseline="30000" dirty="0"/>
                        <a:t>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mili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(</a:t>
                      </a:r>
                      <a:r>
                        <a:rPr lang="en-US" dirty="0" err="1"/>
                        <a:t>nije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metar</a:t>
                      </a:r>
                      <a:r>
                        <a:rPr lang="en-US" dirty="0"/>
                        <a:t>!)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en-US" baseline="30000" dirty="0"/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mikro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en-US" baseline="30000" dirty="0"/>
                        <a:t>-6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en-US" baseline="30000" dirty="0"/>
                        <a:t>-9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piko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en-US" baseline="30000" dirty="0"/>
                        <a:t>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femto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en-US" baseline="30000" dirty="0"/>
                        <a:t>-15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dirty="0"/>
                        <a:t>10</a:t>
                      </a:r>
                      <a:r>
                        <a:rPr lang="en-US" baseline="30000" dirty="0"/>
                        <a:t>-18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sr-Latn-RS" dirty="0"/>
              <a:t>SI veličine koje se najčešće koriste: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RS" dirty="0"/>
              <a:t>Dužina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RS" dirty="0"/>
              <a:t>Zapremina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RS" dirty="0"/>
              <a:t>Masa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r-Latn-RS" dirty="0"/>
              <a:t>Temperatura</a:t>
            </a:r>
          </a:p>
          <a:p>
            <a:pPr marL="457200" lvl="1" indent="0">
              <a:buNone/>
            </a:pPr>
            <a:r>
              <a:rPr lang="sr-Latn-RS" dirty="0"/>
              <a:t>Dužina- osnovna jedinica SI sistema je metar, često se koriste i cm, mm, nm.</a:t>
            </a:r>
          </a:p>
          <a:p>
            <a:pPr marL="457200" lvl="1" indent="0">
              <a:buNone/>
            </a:pPr>
            <a:r>
              <a:rPr lang="sr-Latn-RS" dirty="0"/>
              <a:t>Zapremina- jedinica m</a:t>
            </a:r>
            <a:r>
              <a:rPr lang="sr-Latn-RS" baseline="30000" dirty="0"/>
              <a:t>3  </a:t>
            </a:r>
            <a:r>
              <a:rPr lang="sr-Latn-RS" dirty="0"/>
              <a:t>, često se koristi jedinica litar.</a:t>
            </a:r>
            <a:endParaRPr lang="sr-Latn-RS" baseline="30000" dirty="0"/>
          </a:p>
          <a:p>
            <a:pPr marL="457200" lvl="1" indent="0">
              <a:buNone/>
            </a:pPr>
            <a:r>
              <a:rPr lang="sr-Latn-RS" dirty="0"/>
              <a:t>Masa –osnovna jedinica kilogram, Jedina osnovna jedinica koja u svom ostatku sadrži prefiks (kilogram)</a:t>
            </a:r>
          </a:p>
          <a:p>
            <a:pPr marL="457200" lvl="1" indent="0">
              <a:buNone/>
            </a:pPr>
            <a:r>
              <a:rPr lang="sr-Latn-RS" dirty="0"/>
              <a:t>Temperatura-meri se termometrima. Oni su gradisani na stepene prema odgovarajućim skalama:</a:t>
            </a:r>
          </a:p>
          <a:p>
            <a:pPr marL="800100" lvl="1" indent="-342900">
              <a:buFont typeface="+mj-lt"/>
              <a:buAutoNum type="arabicPeriod"/>
            </a:pPr>
            <a:r>
              <a:rPr lang="sr-Latn-RS" dirty="0"/>
              <a:t>Farenhajt</a:t>
            </a:r>
          </a:p>
          <a:p>
            <a:pPr marL="800100" lvl="1" indent="-342900">
              <a:buFont typeface="+mj-lt"/>
              <a:buAutoNum type="arabicPeriod"/>
            </a:pPr>
            <a:r>
              <a:rPr lang="sr-Latn-RS" dirty="0"/>
              <a:t>Celzijus</a:t>
            </a:r>
          </a:p>
          <a:p>
            <a:pPr marL="800100" lvl="1" indent="-342900">
              <a:buFont typeface="+mj-lt"/>
              <a:buAutoNum type="arabicPeriod"/>
            </a:pPr>
            <a:r>
              <a:rPr lang="sr-Latn-RS" dirty="0"/>
              <a:t>Kelvin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4376" t="39583" r="2784" b="36459"/>
          <a:stretch/>
        </p:blipFill>
        <p:spPr>
          <a:xfrm>
            <a:off x="4648200" y="3581400"/>
            <a:ext cx="29718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069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x-none" sz="3600" dirty="0"/>
              <a:t>Dimenziona analiza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algn="just"/>
            <a:r>
              <a:rPr lang="x-none" sz="2000" dirty="0">
                <a:solidFill>
                  <a:schemeClr val="tx2"/>
                </a:solidFill>
                <a:latin typeface="+mn-lt"/>
              </a:rPr>
              <a:t>Vrlo često se u praksi sreću problemi koji ne podrazumevaju rešavanje jna. već samo konvertovanje iz jedne jedinice na drugu</a:t>
            </a:r>
          </a:p>
          <a:p>
            <a:pPr algn="just"/>
            <a:r>
              <a:rPr lang="x-none" sz="2000" dirty="0">
                <a:solidFill>
                  <a:schemeClr val="tx2"/>
                </a:solidFill>
                <a:latin typeface="+mn-lt"/>
              </a:rPr>
              <a:t>Postupak konverzije se naziva dimenziona analiza (eng. factor – label method)</a:t>
            </a:r>
          </a:p>
          <a:p>
            <a:pPr algn="just"/>
            <a:r>
              <a:rPr lang="x-none" sz="2000" dirty="0">
                <a:solidFill>
                  <a:schemeClr val="tx2"/>
                </a:solidFill>
                <a:latin typeface="+mn-lt"/>
              </a:rPr>
              <a:t>Dimenziona analiza je u stvari postupak konverzije iz jedne jedinice na drugu</a:t>
            </a:r>
          </a:p>
          <a:p>
            <a:pPr algn="just"/>
            <a:r>
              <a:rPr lang="x-none" sz="2000" dirty="0">
                <a:solidFill>
                  <a:schemeClr val="tx2"/>
                </a:solidFill>
                <a:latin typeface="+mn-lt"/>
              </a:rPr>
              <a:t>Sprovodi se uvođenjem konverzionih faktora kojima se data jedinica prevodi u željenu</a:t>
            </a:r>
          </a:p>
          <a:p>
            <a:pPr algn="just"/>
            <a:endParaRPr lang="x-none" sz="2000" dirty="0">
              <a:solidFill>
                <a:schemeClr val="tx2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x-none" sz="2000" b="1" dirty="0">
                <a:solidFill>
                  <a:srgbClr val="FFC000"/>
                </a:solidFill>
                <a:latin typeface="+mn-lt"/>
              </a:rPr>
              <a:t>                        </a:t>
            </a:r>
            <a:r>
              <a:rPr lang="x-none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data jedinica </a:t>
            </a:r>
            <a:r>
              <a:rPr lang="x-none" sz="2000" b="1" dirty="0">
                <a:solidFill>
                  <a:schemeClr val="tx2"/>
                </a:solidFill>
                <a:latin typeface="+mn-lt"/>
              </a:rPr>
              <a:t>x </a:t>
            </a:r>
            <a:r>
              <a:rPr lang="x-none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konverzioni faktor </a:t>
            </a:r>
            <a:r>
              <a:rPr lang="x-none" sz="2000" b="1" dirty="0">
                <a:solidFill>
                  <a:schemeClr val="tx2"/>
                </a:solidFill>
                <a:latin typeface="+mn-lt"/>
              </a:rPr>
              <a:t>= </a:t>
            </a:r>
            <a:r>
              <a:rPr lang="x-none" sz="2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željena jedinica</a:t>
            </a:r>
          </a:p>
          <a:p>
            <a:pPr marL="0" indent="0" algn="just">
              <a:buNone/>
            </a:pPr>
            <a:endParaRPr lang="x-none" sz="2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x-none" sz="2000" dirty="0">
                <a:solidFill>
                  <a:schemeClr val="tx2"/>
                </a:solidFill>
                <a:latin typeface="+mn-lt"/>
              </a:rPr>
              <a:t>Osnovno pravilo dim. analize: Jedinice se ponašaju isto kao i brojevi</a:t>
            </a:r>
          </a:p>
          <a:p>
            <a:pPr algn="just"/>
            <a:r>
              <a:rPr lang="x-none" sz="2000" dirty="0">
                <a:solidFill>
                  <a:schemeClr val="tx2"/>
                </a:solidFill>
                <a:latin typeface="+mn-lt"/>
              </a:rPr>
              <a:t>Primer!</a:t>
            </a:r>
            <a:endParaRPr lang="en-GB" sz="20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8724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x-none" sz="4000" dirty="0"/>
              <a:t>Ekvivalencije ili jednakosti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x-none" dirty="0">
                <a:solidFill>
                  <a:schemeClr val="tx2"/>
                </a:solidFill>
                <a:latin typeface="+mn-lt"/>
              </a:rPr>
              <a:t>Do sada je bilo reči o konstrukciji konverzionih faktora koji su bukvalno jednakosti</a:t>
            </a:r>
          </a:p>
          <a:p>
            <a:r>
              <a:rPr lang="x-none" dirty="0">
                <a:solidFill>
                  <a:schemeClr val="tx2"/>
                </a:solidFill>
                <a:latin typeface="+mn-lt"/>
              </a:rPr>
              <a:t>Konverzioni faktroi se mogu izvesti i za slučaj kada izrazi pokazuju da je jedna stvar ekvivalentna sa drugom</a:t>
            </a:r>
          </a:p>
          <a:p>
            <a:r>
              <a:rPr lang="x-none" dirty="0">
                <a:solidFill>
                  <a:schemeClr val="tx2"/>
                </a:solidFill>
                <a:latin typeface="+mn-lt"/>
              </a:rPr>
              <a:t>Primeri!</a:t>
            </a:r>
            <a:endParaRPr lang="en-GB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280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sr-Latn-CS" sz="4000" dirty="0"/>
              <a:t>Opservacije</a:t>
            </a:r>
            <a:endParaRPr lang="en-US" sz="4000" dirty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1"/>
            <a:ext cx="8229600" cy="2286000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rgbClr val="2F5897"/>
                </a:solidFill>
                <a:latin typeface="Palatino Linotype"/>
              </a:rPr>
              <a:t>U </a:t>
            </a:r>
            <a:r>
              <a:rPr lang="en-US" dirty="0" err="1">
                <a:solidFill>
                  <a:srgbClr val="2F5897"/>
                </a:solidFill>
                <a:latin typeface="Palatino Linotype"/>
              </a:rPr>
              <a:t>nauci</a:t>
            </a:r>
            <a:r>
              <a:rPr lang="en-US" dirty="0">
                <a:solidFill>
                  <a:srgbClr val="2F5897"/>
                </a:solidFill>
                <a:latin typeface="Palatino Linotype"/>
              </a:rPr>
              <a:t> se </a:t>
            </a:r>
            <a:r>
              <a:rPr lang="en-US" dirty="0" err="1">
                <a:solidFill>
                  <a:srgbClr val="2F5897"/>
                </a:solidFill>
                <a:latin typeface="Palatino Linotype"/>
              </a:rPr>
              <a:t>rade</a:t>
            </a:r>
            <a:r>
              <a:rPr lang="en-US" dirty="0">
                <a:solidFill>
                  <a:srgbClr val="2F5897"/>
                </a:solidFill>
                <a:latin typeface="Palatino Linotype"/>
              </a:rPr>
              <a:t> </a:t>
            </a:r>
            <a:r>
              <a:rPr lang="en-US" dirty="0" err="1">
                <a:solidFill>
                  <a:srgbClr val="2F5897"/>
                </a:solidFill>
                <a:latin typeface="Palatino Linotype"/>
              </a:rPr>
              <a:t>ispitivanja</a:t>
            </a:r>
            <a:r>
              <a:rPr lang="en-US" dirty="0">
                <a:solidFill>
                  <a:srgbClr val="2F5897"/>
                </a:solidFill>
                <a:latin typeface="Palatino Linotype"/>
              </a:rPr>
              <a:t> </a:t>
            </a:r>
            <a:r>
              <a:rPr lang="en-US" dirty="0" err="1">
                <a:solidFill>
                  <a:srgbClr val="2F5897"/>
                </a:solidFill>
                <a:latin typeface="Palatino Linotype"/>
              </a:rPr>
              <a:t>i</a:t>
            </a:r>
            <a:r>
              <a:rPr lang="en-US" dirty="0">
                <a:solidFill>
                  <a:srgbClr val="2F5897"/>
                </a:solidFill>
                <a:latin typeface="Palatino Linotype"/>
              </a:rPr>
              <a:t> </a:t>
            </a:r>
            <a:r>
              <a:rPr lang="en-US" dirty="0" err="1">
                <a:solidFill>
                  <a:srgbClr val="2F5897"/>
                </a:solidFill>
                <a:latin typeface="Palatino Linotype"/>
              </a:rPr>
              <a:t>istra</a:t>
            </a:r>
            <a:r>
              <a:rPr lang="sr-Latn-CS" dirty="0">
                <a:solidFill>
                  <a:srgbClr val="2F5897"/>
                </a:solidFill>
                <a:latin typeface="Palatino Linotype"/>
              </a:rPr>
              <a:t>živanja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sr-Latn-CS" sz="2400" dirty="0">
                <a:solidFill>
                  <a:srgbClr val="2F5897"/>
                </a:solidFill>
                <a:latin typeface="Palatino Linotype"/>
              </a:rPr>
              <a:t>Kao rezultat ispitivanja pod kontrolisanim uslovima nastaju </a:t>
            </a:r>
            <a:r>
              <a:rPr lang="sr-Latn-CS" sz="2400" b="1" dirty="0">
                <a:solidFill>
                  <a:srgbClr val="2F5897"/>
                </a:solidFill>
                <a:latin typeface="Palatino Linotype"/>
              </a:rPr>
              <a:t>opservacije</a:t>
            </a:r>
          </a:p>
          <a:p>
            <a:pPr marL="342900" lvl="1" indent="-342900" algn="just">
              <a:buFont typeface="Arial" pitchFamily="34" charset="0"/>
              <a:buChar char="•"/>
            </a:pPr>
            <a:r>
              <a:rPr lang="sr-Latn-CS" sz="2400" dirty="0">
                <a:solidFill>
                  <a:srgbClr val="2F5897"/>
                </a:solidFill>
                <a:latin typeface="Palatino Linotype"/>
              </a:rPr>
              <a:t>Opservacije su tvrdnje koje kvalitativno i</a:t>
            </a:r>
            <a:r>
              <a:rPr lang="en-US" sz="2400" dirty="0">
                <a:solidFill>
                  <a:srgbClr val="2F5897"/>
                </a:solidFill>
                <a:latin typeface="Palatino Linotype"/>
              </a:rPr>
              <a:t>/</a:t>
            </a:r>
            <a:r>
              <a:rPr lang="en-US" sz="2400" dirty="0" err="1">
                <a:solidFill>
                  <a:srgbClr val="2F5897"/>
                </a:solidFill>
                <a:latin typeface="Palatino Linotype"/>
              </a:rPr>
              <a:t>ili</a:t>
            </a:r>
            <a:r>
              <a:rPr lang="en-US" sz="2400" dirty="0">
                <a:solidFill>
                  <a:srgbClr val="2F5897"/>
                </a:solidFill>
                <a:latin typeface="Palatino Linotype"/>
              </a:rPr>
              <a:t> </a:t>
            </a:r>
            <a:r>
              <a:rPr lang="sr-Latn-CS" sz="2400" dirty="0">
                <a:solidFill>
                  <a:srgbClr val="2F5897"/>
                </a:solidFill>
                <a:latin typeface="Palatino Linotype"/>
              </a:rPr>
              <a:t> kvantitativno </a:t>
            </a:r>
            <a:r>
              <a:rPr lang="en-US" sz="2400" dirty="0" err="1">
                <a:solidFill>
                  <a:srgbClr val="2F5897"/>
                </a:solidFill>
                <a:latin typeface="Palatino Linotype"/>
              </a:rPr>
              <a:t>opisuju</a:t>
            </a:r>
            <a:r>
              <a:rPr lang="en-US" sz="2400" dirty="0">
                <a:solidFill>
                  <a:srgbClr val="2F5897"/>
                </a:solidFill>
                <a:latin typeface="Palatino Linotype"/>
              </a:rPr>
              <a:t> </a:t>
            </a:r>
            <a:r>
              <a:rPr lang="sr-Latn-CS" sz="2400" dirty="0">
                <a:solidFill>
                  <a:srgbClr val="2F5897"/>
                </a:solidFill>
                <a:latin typeface="Palatino Linotype"/>
              </a:rPr>
              <a:t>zapažanja</a:t>
            </a:r>
          </a:p>
          <a:p>
            <a:pPr marL="342900" lvl="1" indent="-342900" algn="just">
              <a:buNone/>
            </a:pPr>
            <a:endParaRPr lang="sr-Latn-CS" sz="2400" dirty="0">
              <a:solidFill>
                <a:srgbClr val="2F5897"/>
              </a:solidFill>
              <a:latin typeface="Palatino Linotype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52800" y="3733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>
                <a:solidFill>
                  <a:schemeClr val="tx2"/>
                </a:solidFill>
              </a:rPr>
              <a:t>Opservacije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4495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>
                <a:solidFill>
                  <a:schemeClr val="tx2"/>
                </a:solidFill>
              </a:rPr>
              <a:t>Kvalitativne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95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>
                <a:solidFill>
                  <a:schemeClr val="tx2"/>
                </a:solidFill>
              </a:rPr>
              <a:t>Kvantitativne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10800000" flipV="1">
            <a:off x="3505200" y="4191000"/>
            <a:ext cx="6096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19600" y="4191000"/>
            <a:ext cx="7620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79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sr-Latn-CS" sz="4000" dirty="0"/>
              <a:t>Kvantitativne opservacije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4830763"/>
          </a:xfrm>
        </p:spPr>
        <p:txBody>
          <a:bodyPr/>
          <a:lstStyle/>
          <a:p>
            <a:r>
              <a:rPr lang="sr-Latn-CS" dirty="0">
                <a:solidFill>
                  <a:schemeClr val="tx2"/>
                </a:solidFill>
                <a:latin typeface="+mn-lt"/>
              </a:rPr>
              <a:t>Kvantitativne opservacije u stvari predstavljaju rezultate merenja neke </a:t>
            </a:r>
            <a:r>
              <a:rPr lang="sr-Latn-CS" b="1" dirty="0">
                <a:solidFill>
                  <a:schemeClr val="tx2"/>
                </a:solidFill>
                <a:latin typeface="+mn-lt"/>
              </a:rPr>
              <a:t>veličine</a:t>
            </a:r>
            <a:r>
              <a:rPr lang="sr-Latn-CS" dirty="0">
                <a:solidFill>
                  <a:schemeClr val="tx2"/>
                </a:solidFill>
                <a:latin typeface="+mn-lt"/>
              </a:rPr>
              <a:t>. Izlaz su </a:t>
            </a:r>
            <a:r>
              <a:rPr lang="sr-Latn-CS" b="1" dirty="0">
                <a:solidFill>
                  <a:schemeClr val="tx2"/>
                </a:solidFill>
                <a:latin typeface="+mn-lt"/>
              </a:rPr>
              <a:t>podaci </a:t>
            </a:r>
            <a:r>
              <a:rPr lang="sr-Latn-CS" dirty="0">
                <a:solidFill>
                  <a:schemeClr val="tx2"/>
                </a:solidFill>
                <a:latin typeface="+mn-lt"/>
              </a:rPr>
              <a:t> (eng. 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m</a:t>
            </a:r>
            <a:r>
              <a:rPr lang="sr-Latn-CS" dirty="0">
                <a:solidFill>
                  <a:schemeClr val="tx2"/>
                </a:solidFill>
                <a:latin typeface="+mn-lt"/>
              </a:rPr>
              <a:t>easurements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)</a:t>
            </a:r>
          </a:p>
          <a:p>
            <a:r>
              <a:rPr lang="en-US" dirty="0" err="1">
                <a:solidFill>
                  <a:schemeClr val="tx2"/>
                </a:solidFill>
                <a:latin typeface="+mn-lt"/>
              </a:rPr>
              <a:t>Merenja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se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iskazuju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kao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brojevi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ali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se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razlikuju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od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brojeva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u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klasi</a:t>
            </a:r>
            <a:r>
              <a:rPr lang="sr-Latn-CS" dirty="0">
                <a:solidFill>
                  <a:schemeClr val="tx2"/>
                </a:solidFill>
                <a:latin typeface="+mn-lt"/>
              </a:rPr>
              <a:t>čnom matematičkom smislu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u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dva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aspekta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 err="1">
                <a:solidFill>
                  <a:schemeClr val="tx2"/>
                </a:solidFill>
                <a:latin typeface="+mn-lt"/>
              </a:rPr>
              <a:t>Merenja</a:t>
            </a:r>
            <a:r>
              <a:rPr lang="en-US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n-lt"/>
              </a:rPr>
              <a:t>uvek</a:t>
            </a:r>
            <a:r>
              <a:rPr lang="en-US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n-lt"/>
              </a:rPr>
              <a:t>podrazumevaju</a:t>
            </a:r>
            <a:r>
              <a:rPr lang="en-US" sz="2400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2400" dirty="0" err="1">
                <a:solidFill>
                  <a:schemeClr val="tx2"/>
                </a:solidFill>
                <a:latin typeface="+mn-lt"/>
              </a:rPr>
              <a:t>upore</a:t>
            </a:r>
            <a:r>
              <a:rPr lang="sr-Latn-CS" sz="2400" dirty="0">
                <a:solidFill>
                  <a:schemeClr val="tx2"/>
                </a:solidFill>
                <a:latin typeface="+mn-lt"/>
              </a:rPr>
              <a:t>đenje</a:t>
            </a:r>
          </a:p>
          <a:p>
            <a:pPr marL="857250" lvl="1" indent="-457200">
              <a:buFont typeface="+mj-lt"/>
              <a:buAutoNum type="arabicPeriod"/>
            </a:pPr>
            <a:r>
              <a:rPr lang="sr-Latn-CS" sz="2400" dirty="0">
                <a:solidFill>
                  <a:schemeClr val="tx2"/>
                </a:solidFill>
                <a:latin typeface="+mn-lt"/>
              </a:rPr>
              <a:t>Merenja uvek sadrže grešku (merna nesigurnost – eng. </a:t>
            </a:r>
            <a:r>
              <a:rPr lang="en-US" sz="2400" dirty="0">
                <a:solidFill>
                  <a:schemeClr val="tx2"/>
                </a:solidFill>
                <a:latin typeface="+mn-lt"/>
              </a:rPr>
              <a:t>u</a:t>
            </a:r>
            <a:r>
              <a:rPr lang="sr-Latn-CS" sz="2400" dirty="0">
                <a:solidFill>
                  <a:schemeClr val="tx2"/>
                </a:solidFill>
                <a:latin typeface="+mn-lt"/>
              </a:rPr>
              <a:t>ncertainty</a:t>
            </a:r>
            <a:r>
              <a:rPr lang="en-US" sz="2400" dirty="0">
                <a:solidFill>
                  <a:schemeClr val="tx2"/>
                </a:solidFill>
                <a:latin typeface="+mn-lt"/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/>
          <a:lstStyle/>
          <a:p>
            <a:r>
              <a:rPr lang="en-US" sz="4000" dirty="0"/>
              <a:t>SI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jedinica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2"/>
                </a:solidFill>
                <a:latin typeface="+mn-lt"/>
              </a:rPr>
              <a:t>Za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konzistentno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prikazivanje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merenja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potreban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je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standardni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sistem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jedinica</a:t>
            </a:r>
            <a:endParaRPr lang="en-US" dirty="0">
              <a:solidFill>
                <a:schemeClr val="tx2"/>
              </a:solidFill>
              <a:latin typeface="+mn-lt"/>
            </a:endParaRPr>
          </a:p>
          <a:p>
            <a:r>
              <a:rPr lang="en-US" dirty="0">
                <a:solidFill>
                  <a:schemeClr val="tx2"/>
                </a:solidFill>
                <a:latin typeface="+mn-lt"/>
              </a:rPr>
              <a:t>Na me</a:t>
            </a:r>
            <a:r>
              <a:rPr lang="sr-Latn-CS" dirty="0">
                <a:solidFill>
                  <a:schemeClr val="tx2"/>
                </a:solidFill>
                <a:latin typeface="+mn-lt"/>
              </a:rPr>
              <a:t>đ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unarodnom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nivou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prihva</a:t>
            </a:r>
            <a:r>
              <a:rPr lang="sr-Latn-CS" dirty="0">
                <a:solidFill>
                  <a:schemeClr val="tx2"/>
                </a:solidFill>
                <a:latin typeface="+mn-lt"/>
              </a:rPr>
              <a:t>ćen je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standardni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sistem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jedinica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tzv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. </a:t>
            </a:r>
            <a:r>
              <a:rPr lang="en-US" b="1" dirty="0" err="1">
                <a:solidFill>
                  <a:schemeClr val="tx2"/>
                </a:solidFill>
                <a:latin typeface="+mn-lt"/>
              </a:rPr>
              <a:t>metri</a:t>
            </a:r>
            <a:r>
              <a:rPr lang="sr-Latn-CS" b="1" dirty="0">
                <a:solidFill>
                  <a:schemeClr val="tx2"/>
                </a:solidFill>
                <a:latin typeface="+mn-lt"/>
              </a:rPr>
              <a:t>č</a:t>
            </a:r>
            <a:r>
              <a:rPr lang="en-US" b="1" dirty="0" err="1">
                <a:solidFill>
                  <a:schemeClr val="tx2"/>
                </a:solidFill>
                <a:latin typeface="+mn-lt"/>
              </a:rPr>
              <a:t>ki</a:t>
            </a:r>
            <a:r>
              <a:rPr lang="en-US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+mn-lt"/>
              </a:rPr>
              <a:t>sistem</a:t>
            </a:r>
            <a:r>
              <a:rPr lang="en-US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+mn-lt"/>
              </a:rPr>
              <a:t>jedinica</a:t>
            </a:r>
            <a:endParaRPr lang="sr-Latn-CS" b="1" dirty="0">
              <a:solidFill>
                <a:schemeClr val="tx2"/>
              </a:solidFill>
              <a:latin typeface="+mn-lt"/>
            </a:endParaRPr>
          </a:p>
          <a:p>
            <a:r>
              <a:rPr lang="sr-Latn-CS" dirty="0">
                <a:solidFill>
                  <a:schemeClr val="tx2"/>
                </a:solidFill>
                <a:latin typeface="+mn-lt"/>
              </a:rPr>
              <a:t>Osnovna prednost je što se konverzija sa manjih na veće jedinice vrši pomeranjem decimalne tačke. Ovo je iz razloga što se metričke jedinice međusobno odnose kao umnošci desetica. </a:t>
            </a:r>
          </a:p>
          <a:p>
            <a:r>
              <a:rPr lang="sr-Latn-CS" dirty="0">
                <a:solidFill>
                  <a:schemeClr val="tx2"/>
                </a:solidFill>
                <a:latin typeface="+mn-lt"/>
              </a:rPr>
              <a:t>Mi koristimo standardni sistem jedinica  - SI sistem (Le Systeme International d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’Unites)</a:t>
            </a:r>
          </a:p>
          <a:p>
            <a:r>
              <a:rPr lang="en-US" dirty="0" err="1">
                <a:solidFill>
                  <a:schemeClr val="tx2"/>
                </a:solidFill>
                <a:latin typeface="+mn-lt"/>
              </a:rPr>
              <a:t>Osnovna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prednost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ovog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n-lt"/>
              </a:rPr>
              <a:t>sistema</a:t>
            </a:r>
            <a:r>
              <a:rPr lang="en-US" dirty="0">
                <a:solidFill>
                  <a:schemeClr val="tx2"/>
                </a:solidFill>
                <a:latin typeface="+mn-lt"/>
              </a:rPr>
              <a:t> je </a:t>
            </a:r>
            <a:r>
              <a:rPr lang="sr-Latn-CS" dirty="0">
                <a:solidFill>
                  <a:schemeClr val="tx2"/>
                </a:solidFill>
                <a:latin typeface="+mn-lt"/>
              </a:rPr>
              <a:t>što se zasniva na setu jedinica za </a:t>
            </a:r>
            <a:r>
              <a:rPr lang="sr-Latn-CS" b="1" dirty="0">
                <a:solidFill>
                  <a:schemeClr val="tx2"/>
                </a:solidFill>
                <a:latin typeface="+mn-lt"/>
              </a:rPr>
              <a:t>sedam merivih veličina</a:t>
            </a:r>
          </a:p>
          <a:p>
            <a:r>
              <a:rPr lang="sr-Latn-CS" dirty="0">
                <a:solidFill>
                  <a:schemeClr val="tx2"/>
                </a:solidFill>
                <a:latin typeface="+mn-lt"/>
              </a:rPr>
              <a:t>Sve ostale jedinice se izvode iz osnovnih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sr-Latn-CS" sz="4000" dirty="0"/>
              <a:t>7 osnovnih jedinica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Veličina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Jedinica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Simbol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Dužina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metar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Masa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kilogram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kg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Električna</a:t>
                      </a:r>
                      <a:r>
                        <a:rPr lang="sr-Latn-CS" baseline="0" dirty="0"/>
                        <a:t> struja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amper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Temperatura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kelvin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Količina supstance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mol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mol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Vreme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sekunda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Intenzitet</a:t>
                      </a:r>
                      <a:r>
                        <a:rPr lang="sr-Latn-CS" baseline="0" dirty="0"/>
                        <a:t> svetla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kandela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cd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/>
          <a:lstStyle/>
          <a:p>
            <a:r>
              <a:rPr lang="en-US" sz="4000" dirty="0"/>
              <a:t>SI </a:t>
            </a:r>
            <a:r>
              <a:rPr lang="en-US" sz="4000" dirty="0" err="1"/>
              <a:t>sistem</a:t>
            </a:r>
            <a:r>
              <a:rPr lang="en-US" sz="4000" dirty="0"/>
              <a:t> </a:t>
            </a:r>
            <a:r>
              <a:rPr lang="en-US" sz="4000" dirty="0" err="1"/>
              <a:t>jedinica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 algn="just"/>
            <a:r>
              <a:rPr lang="sr-Latn-CS" dirty="0">
                <a:solidFill>
                  <a:schemeClr val="tx2"/>
                </a:solidFill>
                <a:latin typeface="+mn-lt"/>
              </a:rPr>
              <a:t>Osnovne veličine i jedinice u okviru SI sistema su izabrane tako da se iz njih mogu izvesti jedinice za bilo koju fizičku veličinu</a:t>
            </a:r>
          </a:p>
          <a:p>
            <a:pPr algn="just"/>
            <a:r>
              <a:rPr lang="sr-Latn-CS" dirty="0">
                <a:solidFill>
                  <a:schemeClr val="tx2"/>
                </a:solidFill>
                <a:latin typeface="+mn-lt"/>
              </a:rPr>
              <a:t>Primeri za izvedene jedinice </a:t>
            </a:r>
          </a:p>
          <a:p>
            <a:endParaRPr lang="en-US" sz="2000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09600"/>
          </a:xfrm>
        </p:spPr>
        <p:txBody>
          <a:bodyPr/>
          <a:lstStyle/>
          <a:p>
            <a:r>
              <a:rPr lang="sr-Latn-CS" sz="3600" dirty="0"/>
              <a:t>Neke izvedene jedinice SI sistema</a:t>
            </a:r>
            <a:endParaRPr lang="en-US" sz="36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229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sr-Latn-CS" dirty="0"/>
                        <a:t>Veličina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Jedinica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Simbol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CS" dirty="0"/>
                        <a:t>Preračun na SI osnovne jedinice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Dužina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angstrem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1Å = 0.1 nm = 10</a:t>
                      </a:r>
                      <a:r>
                        <a:rPr lang="en-US" baseline="30000" dirty="0"/>
                        <a:t>-10</a:t>
                      </a:r>
                      <a:r>
                        <a:rPr lang="en-US" sz="1800" kern="1200" baseline="30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Masa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tona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 1t </a:t>
                      </a:r>
                      <a:r>
                        <a:rPr lang="en-US" dirty="0"/>
                        <a:t>=</a:t>
                      </a:r>
                      <a:r>
                        <a:rPr lang="en-US" baseline="0" dirty="0"/>
                        <a:t> 10</a:t>
                      </a:r>
                      <a:r>
                        <a:rPr lang="en-US" baseline="30000" dirty="0"/>
                        <a:t>3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Vreme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m</a:t>
                      </a:r>
                      <a:r>
                        <a:rPr lang="en-US" dirty="0" err="1"/>
                        <a:t>inut</a:t>
                      </a:r>
                      <a:endParaRPr lang="en-US" dirty="0"/>
                    </a:p>
                    <a:p>
                      <a:pPr algn="ctr"/>
                      <a:r>
                        <a:rPr lang="sr-Latn-CS" dirty="0"/>
                        <a:t>čas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dirty="0"/>
                        <a:t>min</a:t>
                      </a:r>
                    </a:p>
                    <a:p>
                      <a:pPr algn="ctr"/>
                      <a:r>
                        <a:rPr lang="sr-Latn-CS" dirty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min = 60 s</a:t>
                      </a:r>
                      <a:endParaRPr lang="sr-Latn-CS" dirty="0"/>
                    </a:p>
                    <a:p>
                      <a:pPr algn="ctr"/>
                      <a:r>
                        <a:rPr lang="en-US" dirty="0"/>
                        <a:t>1 </a:t>
                      </a:r>
                      <a:r>
                        <a:rPr lang="sr-Latn-CS" dirty="0"/>
                        <a:t>h</a:t>
                      </a:r>
                      <a:r>
                        <a:rPr lang="sr-Latn-CS" baseline="0" dirty="0"/>
                        <a:t> </a:t>
                      </a:r>
                      <a:r>
                        <a:rPr lang="en-US" baseline="0" dirty="0"/>
                        <a:t>= 3600 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dirty="0"/>
                        <a:t>Temperatura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stepen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celzijus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30000" dirty="0"/>
                        <a:t>0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</a:t>
                      </a:r>
                      <a:r>
                        <a:rPr lang="en-US" baseline="-25000" dirty="0"/>
                        <a:t>K </a:t>
                      </a:r>
                      <a:r>
                        <a:rPr lang="en-US" baseline="0" dirty="0"/>
                        <a:t>= 273.16 + T</a:t>
                      </a:r>
                      <a:r>
                        <a:rPr lang="en-US" baseline="-25000" dirty="0"/>
                        <a:t>0</a:t>
                      </a:r>
                      <a:r>
                        <a:rPr lang="en-US" sz="1800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Zapremina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litar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l</a:t>
                      </a:r>
                      <a:r>
                        <a:rPr lang="en-US" baseline="0" dirty="0"/>
                        <a:t> = 1 dm</a:t>
                      </a:r>
                      <a:r>
                        <a:rPr lang="en-US" baseline="30000" dirty="0"/>
                        <a:t>3</a:t>
                      </a:r>
                      <a:r>
                        <a:rPr lang="en-US" baseline="0" dirty="0"/>
                        <a:t> = 10</a:t>
                      </a:r>
                      <a:r>
                        <a:rPr lang="en-US" baseline="30000" dirty="0"/>
                        <a:t>-3</a:t>
                      </a:r>
                      <a:r>
                        <a:rPr lang="en-US" baseline="0" dirty="0"/>
                        <a:t>m</a:t>
                      </a:r>
                      <a:r>
                        <a:rPr lang="en-US" baseline="30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x-none" sz="3600" dirty="0"/>
              <a:t>Jedinice van SI sistema koje se koriste u Americi</a:t>
            </a:r>
            <a:endParaRPr lang="en-GB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349004"/>
              </p:ext>
            </p:extLst>
          </p:nvPr>
        </p:nvGraphicFramePr>
        <p:xfrm>
          <a:off x="1219200" y="1905000"/>
          <a:ext cx="6858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x-none" dirty="0"/>
                        <a:t>Veličina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/>
                        <a:t>IP (in pound) sistem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/>
                        <a:t>Preračunavanje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x-none" dirty="0"/>
                        <a:t>Dužina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/>
                        <a:t>inča</a:t>
                      </a:r>
                    </a:p>
                    <a:p>
                      <a:r>
                        <a:rPr lang="x-none" dirty="0"/>
                        <a:t>jard</a:t>
                      </a:r>
                    </a:p>
                    <a:p>
                      <a:r>
                        <a:rPr lang="x-none" dirty="0"/>
                        <a:t>milja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/>
                        <a:t>1 in = 1“ = 2.54 cm</a:t>
                      </a:r>
                    </a:p>
                    <a:p>
                      <a:r>
                        <a:rPr lang="x-none" dirty="0"/>
                        <a:t>1 yd = 0.9144 m</a:t>
                      </a:r>
                    </a:p>
                    <a:p>
                      <a:r>
                        <a:rPr lang="x-none" dirty="0"/>
                        <a:t>1 mil = 1.609 km = 1609 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x-none" dirty="0"/>
                        <a:t>Masa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/>
                        <a:t>funta (pound)</a:t>
                      </a:r>
                    </a:p>
                    <a:p>
                      <a:r>
                        <a:rPr lang="x-none" dirty="0"/>
                        <a:t>unca (masena)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/>
                        <a:t>1 lb = 453.6 g</a:t>
                      </a:r>
                    </a:p>
                    <a:p>
                      <a:r>
                        <a:rPr lang="x-none" dirty="0"/>
                        <a:t>1 oz = 28.35 g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x-none" dirty="0"/>
                        <a:t>Zapremina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  <a:r>
                        <a:rPr lang="x-none" dirty="0"/>
                        <a:t>alon</a:t>
                      </a:r>
                      <a:endParaRPr lang="sr-Latn-RS" dirty="0"/>
                    </a:p>
                    <a:p>
                      <a:r>
                        <a:rPr lang="sr-Latn-RS" dirty="0"/>
                        <a:t>Kvart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dirty="0"/>
                        <a:t>unca (</a:t>
                      </a:r>
                      <a:r>
                        <a:rPr lang="sr-Latn-RS" dirty="0"/>
                        <a:t>fluidna</a:t>
                      </a:r>
                      <a:r>
                        <a:rPr lang="x-none" dirty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x-none" dirty="0"/>
                        <a:t>1 gal = 3.785 L</a:t>
                      </a:r>
                      <a:endParaRPr lang="sr-Latn-RS" dirty="0"/>
                    </a:p>
                    <a:p>
                      <a:r>
                        <a:rPr lang="sr-Latn-RS" dirty="0"/>
                        <a:t>1qt=946,4 ml</a:t>
                      </a:r>
                    </a:p>
                    <a:p>
                      <a:r>
                        <a:rPr lang="sr-Latn-RS" dirty="0"/>
                        <a:t>1 oz=29,6 ml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53340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Nekonzistentnost, isto obeležavanje a različite jedinice.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276600" y="3733800"/>
            <a:ext cx="2286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256722" y="4648200"/>
            <a:ext cx="2286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286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762000"/>
          </a:xfrm>
        </p:spPr>
        <p:txBody>
          <a:bodyPr/>
          <a:lstStyle/>
          <a:p>
            <a:r>
              <a:rPr lang="x-none" sz="4000" dirty="0"/>
              <a:t>Decimalni množioci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30763"/>
          </a:xfrm>
        </p:spPr>
        <p:txBody>
          <a:bodyPr>
            <a:normAutofit lnSpcReduction="10000"/>
          </a:bodyPr>
          <a:lstStyle/>
          <a:p>
            <a:pPr algn="just"/>
            <a:r>
              <a:rPr lang="x-none" dirty="0">
                <a:solidFill>
                  <a:schemeClr val="tx2"/>
                </a:solidFill>
                <a:latin typeface="+mn-lt"/>
              </a:rPr>
              <a:t>Vrlo često su osnovne jedinice ili premale ili prevelike za korišćenje</a:t>
            </a:r>
          </a:p>
          <a:p>
            <a:pPr algn="just"/>
            <a:r>
              <a:rPr lang="x-none" dirty="0">
                <a:solidFill>
                  <a:schemeClr val="tx2"/>
                </a:solidFill>
                <a:latin typeface="+mn-lt"/>
              </a:rPr>
              <a:t>Npr. (m) može da se koristi za merenje/upoređenje stvari koje nas okružuju ali je nepodoban za merenje npr. </a:t>
            </a:r>
            <a:r>
              <a:rPr lang="sr-Latn-RS" dirty="0">
                <a:solidFill>
                  <a:schemeClr val="tx2"/>
                </a:solidFill>
                <a:latin typeface="+mn-lt"/>
              </a:rPr>
              <a:t>Veličinu </a:t>
            </a:r>
            <a:r>
              <a:rPr lang="x-none" dirty="0">
                <a:solidFill>
                  <a:schemeClr val="tx2"/>
                </a:solidFill>
                <a:latin typeface="+mn-lt"/>
              </a:rPr>
              <a:t>bakterija</a:t>
            </a:r>
          </a:p>
          <a:p>
            <a:pPr algn="just"/>
            <a:r>
              <a:rPr lang="x-none" dirty="0">
                <a:solidFill>
                  <a:schemeClr val="tx2"/>
                </a:solidFill>
                <a:latin typeface="+mn-lt"/>
              </a:rPr>
              <a:t>Ovaj potencijalni problem </a:t>
            </a:r>
            <a:r>
              <a:rPr lang="sr-Latn-RS" dirty="0">
                <a:solidFill>
                  <a:schemeClr val="tx2"/>
                </a:solidFill>
                <a:latin typeface="+mn-lt"/>
              </a:rPr>
              <a:t>u SI sistemu </a:t>
            </a:r>
            <a:r>
              <a:rPr lang="x-none" dirty="0">
                <a:solidFill>
                  <a:schemeClr val="tx2"/>
                </a:solidFill>
                <a:latin typeface="+mn-lt"/>
              </a:rPr>
              <a:t>prevaziđen je uvođenjem tzv. decimalnih množilaca</a:t>
            </a:r>
          </a:p>
          <a:p>
            <a:pPr algn="just"/>
            <a:r>
              <a:rPr lang="x-none" dirty="0">
                <a:solidFill>
                  <a:schemeClr val="tx2"/>
                </a:solidFill>
                <a:latin typeface="+mn-lt"/>
              </a:rPr>
              <a:t>Najčešće korišćeni množioci dati su tabeli na narednom slajdu</a:t>
            </a:r>
          </a:p>
          <a:p>
            <a:pPr lvl="0" algn="just"/>
            <a:r>
              <a:rPr lang="x-none" b="1" dirty="0">
                <a:solidFill>
                  <a:schemeClr val="tx2"/>
                </a:solidFill>
                <a:latin typeface="+mn-lt"/>
              </a:rPr>
              <a:t>Pravilo: </a:t>
            </a:r>
            <a:r>
              <a:rPr lang="x-none" dirty="0">
                <a:solidFill>
                  <a:schemeClr val="tx2"/>
                </a:solidFill>
                <a:latin typeface="+mn-lt"/>
              </a:rPr>
              <a:t>Kada ispred jedinice stoji prefiks iznos </a:t>
            </a:r>
            <a:r>
              <a:rPr lang="x-none" dirty="0">
                <a:solidFill>
                  <a:srgbClr val="2F5897"/>
                </a:solidFill>
                <a:latin typeface="Palatino Linotype"/>
              </a:rPr>
              <a:t>(veličina)</a:t>
            </a:r>
          </a:p>
          <a:p>
            <a:pPr marL="0" indent="0" algn="just">
              <a:buNone/>
            </a:pPr>
            <a:r>
              <a:rPr lang="x-none" dirty="0">
                <a:solidFill>
                  <a:schemeClr val="tx2"/>
                </a:solidFill>
                <a:latin typeface="+mn-lt"/>
              </a:rPr>
              <a:t>jedinice se modifikuje u skladu sa odgovarajućim decimalnim množiteljem</a:t>
            </a:r>
          </a:p>
        </p:txBody>
      </p:sp>
    </p:spTree>
    <p:extLst>
      <p:ext uri="{BB962C8B-B14F-4D97-AF65-F5344CB8AC3E}">
        <p14:creationId xmlns:p14="http://schemas.microsoft.com/office/powerpoint/2010/main" val="2694794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7836</TotalTime>
  <Words>783</Words>
  <Application>Microsoft Office PowerPoint</Application>
  <PresentationFormat>On-screen Show (4:3)</PresentationFormat>
  <Paragraphs>187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Courier New</vt:lpstr>
      <vt:lpstr>Palatino Linotype</vt:lpstr>
      <vt:lpstr>Wingdings</vt:lpstr>
      <vt:lpstr>Executive</vt:lpstr>
      <vt:lpstr>Predmet: Tehnički materijali Vezbe 1: Dimenziona analiza   Profesor:  Milan Protić Asistent:  Milena Mančić                   Miljan Cvetković</vt:lpstr>
      <vt:lpstr>Opservacije</vt:lpstr>
      <vt:lpstr>Kvantitativne opservacije</vt:lpstr>
      <vt:lpstr>SI sistem jedinica</vt:lpstr>
      <vt:lpstr>7 osnovnih jedinica</vt:lpstr>
      <vt:lpstr>SI sistem jedinica</vt:lpstr>
      <vt:lpstr>Neke izvedene jedinice SI sistema</vt:lpstr>
      <vt:lpstr>Jedinice van SI sistema koje se koriste u Americi</vt:lpstr>
      <vt:lpstr>Decimalni množioci</vt:lpstr>
      <vt:lpstr>PowerPoint Presentation</vt:lpstr>
      <vt:lpstr>PowerPoint Presentation</vt:lpstr>
      <vt:lpstr>Dimenziona analiza</vt:lpstr>
      <vt:lpstr>Ekvivalencije ili jednakosti</vt:lpstr>
    </vt:vector>
  </TitlesOfParts>
  <Company>Prive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Milan Protic</dc:creator>
  <cp:lastModifiedBy>Milena</cp:lastModifiedBy>
  <cp:revision>493</cp:revision>
  <dcterms:created xsi:type="dcterms:W3CDTF">2016-09-05T08:55:55Z</dcterms:created>
  <dcterms:modified xsi:type="dcterms:W3CDTF">2023-03-01T08:50:15Z</dcterms:modified>
</cp:coreProperties>
</file>